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9" r:id="rId4"/>
    <p:sldId id="261" r:id="rId5"/>
    <p:sldId id="277" r:id="rId6"/>
    <p:sldId id="265" r:id="rId7"/>
    <p:sldId id="285" r:id="rId8"/>
    <p:sldId id="268" r:id="rId9"/>
    <p:sldId id="280" r:id="rId10"/>
    <p:sldId id="282" r:id="rId11"/>
    <p:sldId id="286" r:id="rId12"/>
    <p:sldId id="287" r:id="rId13"/>
    <p:sldId id="288" r:id="rId14"/>
    <p:sldId id="289" r:id="rId15"/>
    <p:sldId id="291" r:id="rId16"/>
    <p:sldId id="292" r:id="rId17"/>
    <p:sldId id="28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Воспитательная система школы</a:t>
            </a:r>
            <a:endParaRPr lang="ru-RU" b="1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я знаю и чего не знаю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Каковы же характеристики ВС, определяющие эффективность профилактики асоциальных проявлений в школьной среде?</a:t>
            </a:r>
            <a:br>
              <a:rPr lang="ru-RU" sz="3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62473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Воспитательная система-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 наличие является главным условием профилактики!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профилактики</a:t>
            </a:r>
            <a:b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 профилактика: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охватывает всех школьников,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направлена на развитие социально успешной личности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Вторичная профилактика: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охватывает работу с  детьми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«группы риска» и их семьями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Третичная профилактика: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охватывает работу с детьми, 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уже имеющими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(или развивающееся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наркологическое заболевание)  и их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семьями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34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субъектов воспитания!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4295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332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педагогической культуры родителей!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6" y="1844824"/>
            <a:ext cx="6912768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69641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Определяющая роль классного руководителя!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7509520" cy="4704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94342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Ценностное отношение к человеку!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763284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432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464496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Воспитание успешно 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когда оно системно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В.А.Караковский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760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создания ВС (по Е.Н.Степанову)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76064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инициативной группы (авторитет, творчество, инициатива)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Формирование членами инициативной группы своего видения настоящего и будущего ВС (+ и -)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Поиск сторонников в сообществе педагогов учащихся и родителей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Установление контактов с научно-методическим центром (или отдельными учёными)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Ознакомление педагогов с теорией и практикой ВС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Разработка программы построения модели ВС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уч.-воспитательного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процесса, анализ условий развития личности, определение воспитательного потенциала окружающей среды.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Актуализация и стимулирование деятельности педагогов, учащихся и родителей по формированию образа организации («Школа моей мечты» - фантастический рассказ, Совещание-размышление об обновлении школы, КТД «Путеводитель по школе», Эссе «Поэма о школе»  и пр.)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Интеграция инд. и групповых представлений членов школьного сообщества в коллективный образ ВС  (продуктивная игра)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творческих групп и их деятельность по уточнению и разработке деталей образа школы.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Конструирование модели ВС и разработка концепции и программы её построения.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Мысленный эксперимент, связанный с реализацией модельных представлений и апробация отдельных элементов ВС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Обсуждение модели и программы ВС в коллективе 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Научно-методическая и управленческая экспертиза модели ВС и программы её построения, утверждение документов на педсовете и общешкольной конференции.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Планирование реализации (поэтапно)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Организация жизнедеятельности школы согласно этапам построения ВС 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Концепция ВС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83264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cs typeface="Times New Roman" pitchFamily="18" charset="0"/>
              </a:rPr>
              <a:t>сформулированная в концепции </a:t>
            </a:r>
            <a:r>
              <a:rPr lang="ru-RU" sz="1800" b="1" u="sng" dirty="0" smtClean="0">
                <a:cs typeface="Times New Roman" pitchFamily="18" charset="0"/>
              </a:rPr>
              <a:t>цель  актуальна </a:t>
            </a:r>
            <a:r>
              <a:rPr lang="ru-RU" sz="1800" b="1" dirty="0" smtClean="0">
                <a:cs typeface="Times New Roman" pitchFamily="18" charset="0"/>
              </a:rPr>
              <a:t>для данного образовательного учреждения, ее постановка </a:t>
            </a:r>
            <a:r>
              <a:rPr lang="ru-RU" sz="1800" b="1" u="sng" dirty="0" smtClean="0">
                <a:cs typeface="Times New Roman" pitchFamily="18" charset="0"/>
              </a:rPr>
              <a:t>обусловлена актуальными проблемами </a:t>
            </a:r>
            <a:r>
              <a:rPr lang="ru-RU" sz="1800" b="1" dirty="0" smtClean="0">
                <a:cs typeface="Times New Roman" pitchFamily="18" charset="0"/>
              </a:rPr>
              <a:t>, ее достижение </a:t>
            </a:r>
            <a:r>
              <a:rPr lang="ru-RU" sz="1800" b="1" u="sng" dirty="0" smtClean="0">
                <a:cs typeface="Times New Roman" pitchFamily="18" charset="0"/>
              </a:rPr>
              <a:t>отслеживается по четким и понятным критериям;</a:t>
            </a:r>
          </a:p>
          <a:p>
            <a:r>
              <a:rPr lang="ru-RU" sz="1800" b="1" dirty="0" smtClean="0">
                <a:cs typeface="Times New Roman" pitchFamily="18" charset="0"/>
              </a:rPr>
              <a:t>указываемые в концепции основные виды </a:t>
            </a:r>
            <a:r>
              <a:rPr lang="ru-RU" sz="1800" b="1" u="sng" dirty="0" smtClean="0">
                <a:cs typeface="Times New Roman" pitchFamily="18" charset="0"/>
              </a:rPr>
              <a:t>совместной деятельности детей и взрослых</a:t>
            </a:r>
            <a:r>
              <a:rPr lang="ru-RU" sz="1800" b="1" dirty="0" smtClean="0">
                <a:cs typeface="Times New Roman" pitchFamily="18" charset="0"/>
              </a:rPr>
              <a:t>, носят отчетливо выраженный воспитывающий характер;</a:t>
            </a:r>
          </a:p>
          <a:p>
            <a:r>
              <a:rPr lang="ru-RU" sz="1800" b="1" dirty="0" smtClean="0">
                <a:cs typeface="Times New Roman" pitchFamily="18" charset="0"/>
              </a:rPr>
              <a:t>в концепции четко </a:t>
            </a:r>
            <a:r>
              <a:rPr lang="ru-RU" sz="1800" b="1" u="sng" dirty="0" smtClean="0">
                <a:cs typeface="Times New Roman" pitchFamily="18" charset="0"/>
              </a:rPr>
              <a:t>выделена </a:t>
            </a:r>
            <a:r>
              <a:rPr lang="ru-RU" sz="1800" b="1" u="sng" dirty="0" err="1" smtClean="0">
                <a:cs typeface="Times New Roman" pitchFamily="18" charset="0"/>
              </a:rPr>
              <a:t>системообразующая</a:t>
            </a:r>
            <a:r>
              <a:rPr lang="ru-RU" sz="1800" b="1" u="sng" dirty="0" smtClean="0">
                <a:cs typeface="Times New Roman" pitchFamily="18" charset="0"/>
              </a:rPr>
              <a:t> деятельность</a:t>
            </a:r>
            <a:r>
              <a:rPr lang="ru-RU" sz="1800" b="1" dirty="0" smtClean="0">
                <a:cs typeface="Times New Roman" pitchFamily="18" charset="0"/>
              </a:rPr>
              <a:t>, называются факторы, делающие ее привлекательной для большинства воспитанников, приводятся доказательства того, что педагоги хорошо владеют способами самостоятельной и совместной с детьми организации этой деятельности; </a:t>
            </a:r>
          </a:p>
          <a:p>
            <a:r>
              <a:rPr lang="ru-RU" sz="1800" b="1" dirty="0" smtClean="0">
                <a:cs typeface="Times New Roman" pitchFamily="18" charset="0"/>
              </a:rPr>
              <a:t>в концепции названы пути и способы </a:t>
            </a:r>
            <a:r>
              <a:rPr lang="ru-RU" sz="1800" b="1" u="sng" dirty="0" smtClean="0">
                <a:cs typeface="Times New Roman" pitchFamily="18" charset="0"/>
              </a:rPr>
              <a:t>гармонизации деловых и неформальных отношений </a:t>
            </a:r>
            <a:r>
              <a:rPr lang="ru-RU" sz="1800" b="1" dirty="0" smtClean="0">
                <a:cs typeface="Times New Roman" pitchFamily="18" charset="0"/>
              </a:rPr>
              <a:t>между основными субъектами воспитательной системы;</a:t>
            </a:r>
          </a:p>
          <a:p>
            <a:r>
              <a:rPr lang="ru-RU" sz="1800" b="1" dirty="0" smtClean="0">
                <a:cs typeface="Times New Roman" pitchFamily="18" charset="0"/>
              </a:rPr>
              <a:t>в концепции описаны характер и особенности </a:t>
            </a:r>
            <a:r>
              <a:rPr lang="ru-RU" sz="1800" b="1" u="sng" dirty="0" smtClean="0">
                <a:cs typeface="Times New Roman" pitchFamily="18" charset="0"/>
              </a:rPr>
              <a:t>взаимодействия образовательного учреждения с окружающей его средой</a:t>
            </a:r>
            <a:r>
              <a:rPr lang="ru-RU" sz="1800" b="1" dirty="0" smtClean="0">
                <a:cs typeface="Times New Roman" pitchFamily="18" charset="0"/>
              </a:rPr>
              <a:t>;</a:t>
            </a:r>
          </a:p>
          <a:p>
            <a:r>
              <a:rPr lang="ru-RU" sz="1800" b="1" dirty="0" smtClean="0">
                <a:cs typeface="Times New Roman" pitchFamily="18" charset="0"/>
              </a:rPr>
              <a:t>в концепции названы </a:t>
            </a:r>
            <a:r>
              <a:rPr lang="ru-RU" sz="1800" b="1" u="sng" dirty="0" smtClean="0">
                <a:cs typeface="Times New Roman" pitchFamily="18" charset="0"/>
              </a:rPr>
              <a:t>приоритеты управленческой деятельности </a:t>
            </a:r>
            <a:r>
              <a:rPr lang="ru-RU" sz="1800" b="1" dirty="0" smtClean="0">
                <a:cs typeface="Times New Roman" pitchFamily="18" charset="0"/>
              </a:rPr>
              <a:t>администрации образовательного учреждения;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Концепция ВС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cs typeface="Times New Roman" pitchFamily="18" charset="0"/>
              </a:rPr>
              <a:t>сама концепция непротиворечива, реализуема и соответствует имеющимся у образовательного учреждения ресурсам (кадровым, материально-техническим, финансовым и др.);</a:t>
            </a:r>
          </a:p>
          <a:p>
            <a:r>
              <a:rPr lang="ru-RU" sz="2000" b="1" dirty="0" smtClean="0">
                <a:cs typeface="Times New Roman" pitchFamily="18" charset="0"/>
              </a:rPr>
              <a:t>не приветствуется наличие в концепции абстрактных и наукообразных рассуждений о методологических основаниях, парадигмах, принципах, подходах к воспитанию вообще и воспитательной системе в частности;</a:t>
            </a:r>
          </a:p>
          <a:p>
            <a:r>
              <a:rPr lang="ru-RU" sz="2000" b="1" dirty="0" smtClean="0">
                <a:cs typeface="Times New Roman" pitchFamily="18" charset="0"/>
              </a:rPr>
              <a:t>все называемые авторами способы описаны подробно и понятным другим педагогам языком, наукообразие не приветствуется; </a:t>
            </a:r>
          </a:p>
          <a:p>
            <a:r>
              <a:rPr lang="ru-RU" sz="2000" b="1" dirty="0" smtClean="0">
                <a:cs typeface="Times New Roman" pitchFamily="18" charset="0"/>
              </a:rPr>
              <a:t>выбор способов целесообразен и грамотно обоснован;</a:t>
            </a:r>
          </a:p>
          <a:p>
            <a:r>
              <a:rPr lang="ru-RU" sz="2000" b="1" dirty="0" smtClean="0">
                <a:cs typeface="Times New Roman" pitchFamily="18" charset="0"/>
              </a:rPr>
              <a:t>воспитательное значение этих способов очевидно или разъяснено авторами;</a:t>
            </a:r>
          </a:p>
          <a:p>
            <a:r>
              <a:rPr lang="ru-RU" sz="2000" b="1" dirty="0" smtClean="0">
                <a:cs typeface="Times New Roman" pitchFamily="18" charset="0"/>
              </a:rPr>
              <a:t>очевидна высокая степень участия обучающихся и воспитанников в планировании, организации, осуществлении и анализе упоминаемых в описании дел;</a:t>
            </a:r>
          </a:p>
          <a:p>
            <a:r>
              <a:rPr lang="ru-RU" sz="2000" b="1" dirty="0" smtClean="0">
                <a:cs typeface="Times New Roman" pitchFamily="18" charset="0"/>
              </a:rPr>
              <a:t>имеется достаточное количество внеаудиторных (внеклассных, внешкольных) форм деятельности субъектов воспитательной системы;</a:t>
            </a:r>
          </a:p>
          <a:p>
            <a:r>
              <a:rPr lang="ru-RU" sz="2000" b="1" dirty="0" smtClean="0">
                <a:cs typeface="Times New Roman" pitchFamily="18" charset="0"/>
              </a:rPr>
              <a:t>наличие оригинальных, нешаблонных авторских идей и находок.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229600" cy="1786210"/>
          </a:xfrm>
          <a:gradFill rotWithShape="1">
            <a:gsLst>
              <a:gs pos="0">
                <a:srgbClr val="FF505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r>
              <a:rPr lang="ru-RU" dirty="0">
                <a:latin typeface="+mn-lt"/>
                <a:cs typeface="Times New Roman" pitchFamily="18" charset="0"/>
              </a:rPr>
              <a:t>Воспитательная система: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dirty="0">
                <a:cs typeface="Times New Roman" pitchFamily="18" charset="0"/>
              </a:rPr>
              <a:t>Дидактическая система</a:t>
            </a:r>
          </a:p>
          <a:p>
            <a:r>
              <a:rPr lang="ru-RU" dirty="0">
                <a:cs typeface="Times New Roman" pitchFamily="18" charset="0"/>
              </a:rPr>
              <a:t>Педагогическая система</a:t>
            </a:r>
          </a:p>
          <a:p>
            <a:r>
              <a:rPr lang="ru-RU" dirty="0">
                <a:cs typeface="Times New Roman" pitchFamily="18" charset="0"/>
              </a:rPr>
              <a:t>Система воспитательной работы</a:t>
            </a:r>
          </a:p>
          <a:p>
            <a:r>
              <a:rPr lang="ru-RU" dirty="0">
                <a:cs typeface="Times New Roman" pitchFamily="18" charset="0"/>
              </a:rPr>
              <a:t>Система воспитания</a:t>
            </a:r>
          </a:p>
          <a:p>
            <a:pPr>
              <a:buFont typeface="Wingdings" pitchFamily="2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Концепция ВС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cs typeface="Times New Roman" pitchFamily="18" charset="0"/>
              </a:rPr>
              <a:t>Представленное описание управления образовательным учреждением как воспитательной системой должно содержать в себе перечисление конкретных </a:t>
            </a:r>
            <a:r>
              <a:rPr lang="ru-RU" sz="2400" b="1" dirty="0" smtClean="0">
                <a:cs typeface="Times New Roman" pitchFamily="18" charset="0"/>
              </a:rPr>
              <a:t>способов планирования воспитательного процесса</a:t>
            </a:r>
            <a:r>
              <a:rPr lang="ru-RU" sz="2400" dirty="0" smtClean="0">
                <a:cs typeface="Times New Roman" pitchFamily="18" charset="0"/>
              </a:rPr>
              <a:t>, организации </a:t>
            </a:r>
            <a:r>
              <a:rPr lang="ru-RU" sz="2400" b="1" dirty="0" smtClean="0">
                <a:cs typeface="Times New Roman" pitchFamily="18" charset="0"/>
              </a:rPr>
              <a:t>работы педагогических кадров, </a:t>
            </a:r>
            <a:r>
              <a:rPr lang="ru-RU" sz="2400" dirty="0" smtClean="0">
                <a:cs typeface="Times New Roman" pitchFamily="18" charset="0"/>
              </a:rPr>
              <a:t>поддержки </a:t>
            </a:r>
            <a:r>
              <a:rPr lang="ru-RU" sz="2400" b="1" dirty="0" smtClean="0">
                <a:cs typeface="Times New Roman" pitchFamily="18" charset="0"/>
              </a:rPr>
              <a:t>мотивации</a:t>
            </a:r>
            <a:r>
              <a:rPr lang="ru-RU" sz="2400" dirty="0" smtClean="0">
                <a:cs typeface="Times New Roman" pitchFamily="18" charset="0"/>
              </a:rPr>
              <a:t> воспитательной деятельности </a:t>
            </a:r>
            <a:r>
              <a:rPr lang="ru-RU" sz="2400" b="1" dirty="0" smtClean="0">
                <a:cs typeface="Times New Roman" pitchFamily="18" charset="0"/>
              </a:rPr>
              <a:t>педагогов</a:t>
            </a:r>
            <a:r>
              <a:rPr lang="ru-RU" sz="2400" dirty="0" smtClean="0">
                <a:cs typeface="Times New Roman" pitchFamily="18" charset="0"/>
              </a:rPr>
              <a:t> и осуществления </a:t>
            </a:r>
            <a:r>
              <a:rPr lang="ru-RU" sz="2400" b="1" dirty="0" smtClean="0">
                <a:cs typeface="Times New Roman" pitchFamily="18" charset="0"/>
              </a:rPr>
              <a:t>контроля процесса воспитания.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Воспитательная система 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социально-педагогическое образование, которое включает  в себя 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комплекс взаимосвязанных компонентов: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исходную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концепцию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,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деятельность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,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субъектов деятельности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,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отношения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,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освоенную среду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и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управление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,  обеспечивающее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интеграцию компонентов в целостную систему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23528" y="116632"/>
            <a:ext cx="8374385" cy="6552728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ru-RU" sz="2200" dirty="0">
                <a:effectLst/>
                <a:latin typeface="Times New Roman" pitchFamily="18" charset="0"/>
              </a:rPr>
              <a:t>         </a:t>
            </a:r>
            <a:r>
              <a:rPr lang="ru-RU" sz="2200" dirty="0" smtClean="0">
                <a:effectLst/>
                <a:latin typeface="Times New Roman" pitchFamily="18" charset="0"/>
              </a:rPr>
              <a:t/>
            </a:r>
            <a:br>
              <a:rPr lang="ru-RU" sz="2200" dirty="0" smtClean="0">
                <a:effectLst/>
                <a:latin typeface="Times New Roman" pitchFamily="18" charset="0"/>
              </a:rPr>
            </a:br>
            <a:r>
              <a:rPr lang="ru-RU" sz="2200" dirty="0">
                <a:latin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</a:rPr>
            </a:br>
            <a:r>
              <a:rPr lang="ru-RU" sz="2200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Функции воспитательной системы:</a:t>
            </a:r>
            <a:br>
              <a:rPr lang="ru-RU" sz="2200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</a:br>
            <a:r>
              <a:rPr lang="ru-RU" sz="2200" u="sng" dirty="0">
                <a:effectLst/>
                <a:latin typeface="Calibri" panose="020F0502020204030204" pitchFamily="34" charset="0"/>
              </a:rPr>
              <a:t/>
            </a:r>
            <a:br>
              <a:rPr lang="ru-RU" sz="2200" u="sng" dirty="0">
                <a:effectLst/>
                <a:latin typeface="Calibri" panose="020F0502020204030204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Развивающая </a:t>
            </a:r>
            <a:r>
              <a:rPr lang="ru-RU" sz="2000" u="sng" dirty="0">
                <a:effectLst/>
                <a:latin typeface="Calibri" panose="020F0502020204030204" pitchFamily="34" charset="0"/>
              </a:rPr>
              <a:t/>
            </a:r>
            <a:br>
              <a:rPr lang="ru-RU" sz="2000" u="sng" dirty="0">
                <a:effectLst/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</a:rPr>
              <a:t>стимулирование </a:t>
            </a:r>
            <a:r>
              <a:rPr lang="ru-RU" sz="2000" b="1" dirty="0" smtClean="0">
                <a:latin typeface="Calibri" panose="020F0502020204030204" pitchFamily="34" charset="0"/>
              </a:rPr>
              <a:t>позитивных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> 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>изменений в личности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effectLst/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</a:rPr>
              <a:t>всех субъектов воспитания;</a:t>
            </a:r>
            <a:br>
              <a:rPr lang="ru-RU" sz="2000" b="1" dirty="0" smtClean="0">
                <a:effectLst/>
                <a:latin typeface="Calibri" panose="020F0502020204030204" pitchFamily="34" charset="0"/>
              </a:rPr>
            </a:br>
            <a:r>
              <a:rPr lang="ru-RU" sz="2000" b="1" u="sng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Интегрирующая </a:t>
            </a:r>
            <a:r>
              <a:rPr lang="ru-RU" sz="2000" b="1" u="sng" dirty="0">
                <a:effectLst/>
                <a:latin typeface="Calibri" panose="020F0502020204030204" pitchFamily="34" charset="0"/>
              </a:rPr>
              <a:t/>
            </a:r>
            <a:br>
              <a:rPr lang="ru-RU" sz="2000" b="1" u="sng" dirty="0">
                <a:effectLst/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</a:rPr>
              <a:t>соединение 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>в одно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>целое разрозненных 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>и несогласованных воспитательных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>воздействий;</a:t>
            </a:r>
            <a:br>
              <a:rPr lang="ru-RU" sz="2000" b="1" dirty="0" smtClean="0">
                <a:effectLst/>
                <a:latin typeface="Calibri" panose="020F0502020204030204" pitchFamily="34" charset="0"/>
              </a:rPr>
            </a:br>
            <a:r>
              <a:rPr lang="ru-RU" sz="2000" b="1" u="sng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Регулирующая</a:t>
            </a:r>
            <a:r>
              <a:rPr lang="ru-RU" sz="2000" b="1" u="sng" dirty="0">
                <a:effectLst/>
                <a:latin typeface="Calibri" panose="020F0502020204030204" pitchFamily="34" charset="0"/>
              </a:rPr>
              <a:t/>
            </a:r>
            <a:br>
              <a:rPr lang="ru-RU" sz="2000" b="1" u="sng" dirty="0">
                <a:effectLst/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</a:rPr>
              <a:t>упорядочение 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>педагогических процессов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effectLst/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</a:rPr>
              <a:t>и 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>их влияния на личность </a:t>
            </a:r>
            <a:r>
              <a:rPr lang="ru-RU" sz="2000" b="1" dirty="0" smtClean="0">
                <a:effectLst/>
                <a:latin typeface="Calibri" panose="020F0502020204030204" pitchFamily="34" charset="0"/>
              </a:rPr>
              <a:t>ребёнка</a:t>
            </a:r>
            <a:r>
              <a:rPr lang="ru-RU" sz="2000" b="1" dirty="0" smtClean="0">
                <a:latin typeface="Calibri" panose="020F0502020204030204" pitchFamily="34" charset="0"/>
              </a:rPr>
              <a:t>;</a:t>
            </a:r>
            <a:r>
              <a:rPr lang="ru-RU" sz="2000" b="1" dirty="0">
                <a:effectLst/>
                <a:latin typeface="Calibri" panose="020F0502020204030204" pitchFamily="34" charset="0"/>
              </a:rPr>
              <a:t/>
            </a:r>
            <a:br>
              <a:rPr lang="ru-RU" sz="2000" b="1" dirty="0">
                <a:effectLst/>
                <a:latin typeface="Calibri" panose="020F0502020204030204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Защитная</a:t>
            </a:r>
            <a:r>
              <a:rPr lang="ru-RU" sz="2000" b="1" u="sng" dirty="0">
                <a:latin typeface="Calibri" panose="020F0502020204030204" pitchFamily="34" charset="0"/>
              </a:rPr>
              <a:t/>
            </a:r>
            <a:br>
              <a:rPr lang="ru-RU" sz="2000" b="1" u="sng" dirty="0">
                <a:latin typeface="Calibri" panose="020F0502020204030204" pitchFamily="34" charset="0"/>
              </a:rPr>
            </a:br>
            <a:r>
              <a:rPr lang="ru-RU" sz="2000" b="1" dirty="0" smtClean="0">
                <a:latin typeface="Calibri" panose="020F0502020204030204" pitchFamily="34" charset="0"/>
              </a:rPr>
              <a:t>повышение </a:t>
            </a:r>
            <a:r>
              <a:rPr lang="ru-RU" sz="2000" b="1" dirty="0">
                <a:latin typeface="Calibri" panose="020F0502020204030204" pitchFamily="34" charset="0"/>
              </a:rPr>
              <a:t>уровня социальной защищённости </a:t>
            </a:r>
            <a:r>
              <a:rPr lang="ru-RU" sz="2000" b="1" dirty="0" smtClean="0">
                <a:latin typeface="Calibri" panose="020F0502020204030204" pitchFamily="34" charset="0"/>
              </a:rPr>
              <a:t>детей </a:t>
            </a:r>
            <a:r>
              <a:rPr lang="ru-RU" sz="2000" b="1" dirty="0">
                <a:latin typeface="Calibri" panose="020F0502020204030204" pitchFamily="34" charset="0"/>
              </a:rPr>
              <a:t>и педагогов, </a:t>
            </a:r>
            <a:r>
              <a:rPr lang="ru-RU" sz="2000" b="1" dirty="0" smtClean="0">
                <a:latin typeface="Calibri" panose="020F0502020204030204" pitchFamily="34" charset="0"/>
              </a:rPr>
              <a:t>нейтрализация </a:t>
            </a:r>
            <a:r>
              <a:rPr lang="ru-RU" sz="2000" b="1" dirty="0">
                <a:latin typeface="Calibri" panose="020F0502020204030204" pitchFamily="34" charset="0"/>
              </a:rPr>
              <a:t>влияния негативных факторов </a:t>
            </a:r>
            <a:r>
              <a:rPr lang="ru-RU" sz="2000" b="1" dirty="0" smtClean="0">
                <a:latin typeface="Calibri" panose="020F0502020204030204" pitchFamily="34" charset="0"/>
              </a:rPr>
              <a:t>среды </a:t>
            </a:r>
            <a:r>
              <a:rPr lang="ru-RU" sz="2000" b="1" dirty="0">
                <a:latin typeface="Calibri" panose="020F0502020204030204" pitchFamily="34" charset="0"/>
              </a:rPr>
              <a:t>на </a:t>
            </a:r>
            <a:r>
              <a:rPr lang="ru-RU" sz="2000" b="1" dirty="0" smtClean="0">
                <a:latin typeface="Calibri" panose="020F0502020204030204" pitchFamily="34" charset="0"/>
              </a:rPr>
              <a:t>ребёнка;</a:t>
            </a:r>
            <a:r>
              <a:rPr lang="ru-RU" sz="2000" b="1" dirty="0">
                <a:latin typeface="Calibri" panose="020F0502020204030204" pitchFamily="34" charset="0"/>
              </a:rPr>
              <a:t/>
            </a:r>
            <a:br>
              <a:rPr lang="ru-RU" sz="2000" b="1" dirty="0">
                <a:latin typeface="Calibri" panose="020F0502020204030204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Компенсирующая</a:t>
            </a:r>
            <a:r>
              <a:rPr lang="ru-RU" sz="2000" b="1" u="sng" dirty="0">
                <a:latin typeface="Calibri" panose="020F0502020204030204" pitchFamily="34" charset="0"/>
              </a:rPr>
              <a:t/>
            </a:r>
            <a:br>
              <a:rPr lang="ru-RU" sz="2000" b="1" u="sng" dirty="0">
                <a:latin typeface="Calibri" panose="020F0502020204030204" pitchFamily="34" charset="0"/>
              </a:rPr>
            </a:br>
            <a:r>
              <a:rPr lang="ru-RU" sz="2000" b="1" dirty="0" smtClean="0">
                <a:latin typeface="Calibri" panose="020F0502020204030204" pitchFamily="34" charset="0"/>
              </a:rPr>
              <a:t>создание </a:t>
            </a:r>
            <a:r>
              <a:rPr lang="ru-RU" sz="2000" b="1" dirty="0">
                <a:latin typeface="Calibri" panose="020F0502020204030204" pitchFamily="34" charset="0"/>
              </a:rPr>
              <a:t>условий </a:t>
            </a:r>
            <a:r>
              <a:rPr lang="ru-RU" sz="2000" b="1" dirty="0" smtClean="0">
                <a:latin typeface="Calibri" panose="020F0502020204030204" pitchFamily="34" charset="0"/>
              </a:rPr>
              <a:t>в школе </a:t>
            </a:r>
            <a:r>
              <a:rPr lang="ru-RU" sz="2000" b="1" dirty="0">
                <a:latin typeface="Calibri" panose="020F0502020204030204" pitchFamily="34" charset="0"/>
              </a:rPr>
              <a:t>для компенсации недостаточного участия семьи и социума в обеспечении жизнедеятельности ребёнка, </a:t>
            </a:r>
            <a:r>
              <a:rPr lang="ru-RU" sz="2000" b="1" dirty="0" smtClean="0">
                <a:latin typeface="Calibri" panose="020F0502020204030204" pitchFamily="34" charset="0"/>
              </a:rPr>
              <a:t>его развитии;</a:t>
            </a:r>
            <a:r>
              <a:rPr lang="ru-RU" sz="2000" b="1" dirty="0">
                <a:latin typeface="Calibri" panose="020F0502020204030204" pitchFamily="34" charset="0"/>
              </a:rPr>
              <a:t/>
            </a:r>
            <a:br>
              <a:rPr lang="ru-RU" sz="2000" b="1" dirty="0">
                <a:latin typeface="Calibri" panose="020F0502020204030204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Корректирующая </a:t>
            </a:r>
            <a:r>
              <a:rPr lang="ru-RU" sz="2000" b="1" u="sng" dirty="0">
                <a:latin typeface="Calibri" panose="020F0502020204030204" pitchFamily="34" charset="0"/>
              </a:rPr>
              <a:t/>
            </a:r>
            <a:br>
              <a:rPr lang="ru-RU" sz="2000" b="1" u="sng" dirty="0">
                <a:latin typeface="Calibri" panose="020F0502020204030204" pitchFamily="34" charset="0"/>
              </a:rPr>
            </a:br>
            <a:r>
              <a:rPr lang="ru-RU" sz="2000" b="1" dirty="0" smtClean="0">
                <a:latin typeface="Calibri" panose="020F0502020204030204" pitchFamily="34" charset="0"/>
              </a:rPr>
              <a:t>осуществление </a:t>
            </a:r>
            <a:r>
              <a:rPr lang="ru-RU" sz="2000" b="1" dirty="0">
                <a:latin typeface="Calibri" panose="020F0502020204030204" pitchFamily="34" charset="0"/>
              </a:rPr>
              <a:t>педагогически целесообразной коррекции поведения ребёнка  с целью уменьшения силы негативного влияния </a:t>
            </a:r>
            <a:r>
              <a:rPr lang="ru-RU" sz="2000" b="1" dirty="0" smtClean="0"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</a:rPr>
            </a:br>
            <a:r>
              <a:rPr lang="ru-RU" sz="2000" b="1" dirty="0" smtClean="0">
                <a:latin typeface="Calibri" panose="020F0502020204030204" pitchFamily="34" charset="0"/>
              </a:rPr>
              <a:t>на </a:t>
            </a:r>
            <a:r>
              <a:rPr lang="ru-RU" sz="2000" b="1" dirty="0">
                <a:latin typeface="Calibri" panose="020F0502020204030204" pitchFamily="34" charset="0"/>
              </a:rPr>
              <a:t>развитие его </a:t>
            </a:r>
            <a:r>
              <a:rPr lang="ru-RU" sz="2000" b="1" dirty="0" smtClean="0">
                <a:latin typeface="Calibri" panose="020F0502020204030204" pitchFamily="34" charset="0"/>
              </a:rPr>
              <a:t>личности.</a:t>
            </a:r>
            <a:br>
              <a:rPr lang="ru-RU" sz="2000" b="1" dirty="0" smtClean="0">
                <a:latin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</a:rPr>
              <a:t/>
            </a:r>
            <a:br>
              <a:rPr lang="ru-RU" sz="2000" b="1" dirty="0">
                <a:latin typeface="Calibri" panose="020F0502020204030204" pitchFamily="34" charset="0"/>
              </a:rPr>
            </a:br>
            <a:r>
              <a:rPr lang="ru-RU" sz="2000" b="1" dirty="0" smtClean="0"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</a:rPr>
            </a:br>
            <a:r>
              <a:rPr lang="ru-RU" sz="2000" dirty="0">
                <a:latin typeface="Calibri" panose="020F0502020204030204" pitchFamily="34" charset="0"/>
              </a:rPr>
              <a:t/>
            </a:r>
            <a:br>
              <a:rPr lang="ru-RU" sz="2000" dirty="0">
                <a:latin typeface="Calibri" panose="020F0502020204030204" pitchFamily="34" charset="0"/>
              </a:rPr>
            </a:br>
            <a:endParaRPr lang="ru-RU" sz="2000" dirty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512" y="1628800"/>
            <a:ext cx="8424739" cy="5040560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Наличие концептуальной, обоснованной теоретически с гуманистических позиций, стратегии;</a:t>
            </a:r>
          </a:p>
          <a:p>
            <a:r>
              <a:rPr lang="ru-RU" sz="2000" b="1" dirty="0"/>
              <a:t>Сохранение традиций и преемственность </a:t>
            </a:r>
            <a:r>
              <a:rPr lang="ru-RU" sz="2000" b="1" dirty="0" smtClean="0"/>
              <a:t>руководства ВС;</a:t>
            </a:r>
            <a:endParaRPr lang="ru-RU" sz="2000" b="1" dirty="0"/>
          </a:p>
          <a:p>
            <a:r>
              <a:rPr lang="ru-RU" sz="2000" b="1" dirty="0"/>
              <a:t>Постоянное введение инноваций;</a:t>
            </a:r>
          </a:p>
          <a:p>
            <a:r>
              <a:rPr lang="ru-RU" sz="2000" b="1" dirty="0"/>
              <a:t>Рациональная и эстетическая организация окружающей социальной и предметной среды;</a:t>
            </a:r>
          </a:p>
          <a:p>
            <a:r>
              <a:rPr lang="ru-RU" sz="2000" b="1" dirty="0"/>
              <a:t>Самосохранение и </a:t>
            </a:r>
            <a:r>
              <a:rPr lang="ru-RU" sz="2000" b="1" dirty="0" err="1"/>
              <a:t>самовоспроизводство</a:t>
            </a:r>
            <a:r>
              <a:rPr lang="ru-RU" sz="2000" b="1" dirty="0"/>
              <a:t> через подготовку </a:t>
            </a:r>
            <a:r>
              <a:rPr lang="ru-RU" sz="2000" b="1" dirty="0" smtClean="0"/>
              <a:t>педагогических кадров </a:t>
            </a:r>
            <a:r>
              <a:rPr lang="ru-RU" sz="2000" b="1" dirty="0"/>
              <a:t>– носителей традиций и «духа»;</a:t>
            </a:r>
          </a:p>
          <a:p>
            <a:r>
              <a:rPr lang="ru-RU" sz="2000" b="1" dirty="0"/>
              <a:t>Гуманистический характер педагогической практики, считающейся с личностью воспитанника и направленной на её развитие;</a:t>
            </a:r>
          </a:p>
          <a:p>
            <a:r>
              <a:rPr lang="ru-RU" sz="2000" b="1" dirty="0"/>
              <a:t>Гуманистический характер отношений между воспитанниками и воспитателями: </a:t>
            </a:r>
            <a:r>
              <a:rPr lang="ru-RU" sz="2000" b="1" u="sng" dirty="0" smtClean="0"/>
              <a:t>«эпицентр</a:t>
            </a:r>
            <a:r>
              <a:rPr lang="ru-RU" sz="2000" b="1" u="sng" dirty="0"/>
              <a:t>» подобных отношений, их «камертон» - личность директора;</a:t>
            </a:r>
          </a:p>
          <a:p>
            <a:r>
              <a:rPr lang="ru-RU" sz="2000" b="1" dirty="0"/>
              <a:t>Открытый характер для построения многообразных отношений в социуме.</a:t>
            </a:r>
          </a:p>
          <a:p>
            <a:endParaRPr lang="ru-RU" sz="1800" u="sng" dirty="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1520" y="188641"/>
            <a:ext cx="8424168" cy="122413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успешного и стабильного развития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Оценка эффективности ВС: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579296" cy="54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Критерий </a:t>
            </a:r>
            <a:r>
              <a:rPr lang="ru-RU" sz="24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факта: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наличие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 в концептуальной части программы развития </a:t>
            </a: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модели ШВС, основанной на гуманистическом подходе;</a:t>
            </a: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наличие действенного самоуправления в школе;</a:t>
            </a: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наличие единого воспитательного коллектива школы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, живущего по своим выработанным законам, правилам, привычкам, традициям, и </a:t>
            </a: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чувства общности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 как у взрослых, так и у детей;</a:t>
            </a:r>
            <a:endParaRPr lang="ru-RU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упорядоченность жизнедеятельности этого коллектива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 (при сохранении зон «хаоса»):  разумное размещение в пространстве и во времени всех событий, их педагогическая целесообразность, необходимость и достаточность, координация и интеграция всех планов и действий, учебной и </a:t>
            </a:r>
            <a:r>
              <a:rPr lang="ru-RU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внеучебной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 работы;</a:t>
            </a:r>
            <a:endParaRPr lang="ru-RU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наличие воспитательных центров или комплексов;</a:t>
            </a: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педагогически целесообразная организация среды школы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 как внутренней (предметно-эстетической, пространственной, информационной, духовной),  так и взаимодействия с внешней (экологической и социальной);</a:t>
            </a:r>
            <a:endParaRPr lang="ru-RU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наличие в школе своей субкультуры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, приобщение к которой происходит путём воспроизведения историй о её героях; участия в е.ё ритуалах; разъяснения её задач и их реального осуществления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Оценка эффективности ВС: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579296" cy="54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Критерий качества:</a:t>
            </a:r>
            <a:endParaRPr lang="ru-RU" sz="2400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</a:rPr>
              <a:t>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-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опыт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гуманистического взаимодействия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: доброжелательная обстановка, взаимовыручка и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</a:rPr>
              <a:t>взаимоподдержка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; нормы поведения определяются самими воспитанниками и педагогами так, чтобы они были справедливыми для всех, нарушения сведены к минимуму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опыт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творческой активности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в реализации своих способностей, приобретённый воспитанниками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степень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удовлетворённости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 учащихся, родителей и педагогов ОУ и отношениями в нём (психологический комфорт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);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положительная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динамика развития каждого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воспитанника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удовлетворённость выпускников своим решением задач собственного социокультурного и психического развития, своей социализацией (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отсроченный результат);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</a:rPr>
              <a:t>динамика детских правонарушений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в ОУ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</a:rPr>
              <a:t>-  удовлетворённость запроса учащихся на внеурочные формы развития (кружки, клубы, секции, конкурсы,  соревнования и т.п.).</a:t>
            </a:r>
            <a:endParaRPr lang="ru-RU" sz="1800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993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Логика построения ВС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80728"/>
            <a:ext cx="8424167" cy="5616624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76000">
                <a:schemeClr val="accent1">
                  <a:lumMod val="20000"/>
                  <a:lumOff val="80000"/>
                  <a:shade val="67500"/>
                  <a:satMod val="115000"/>
                  <a:alpha val="2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Качественное 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преобразование системы воспитательной работы, переход с «</a:t>
            </a:r>
            <a:r>
              <a:rPr lang="ru-RU" sz="1800" b="1" dirty="0" err="1">
                <a:solidFill>
                  <a:srgbClr val="002060"/>
                </a:solidFill>
                <a:cs typeface="Times New Roman" pitchFamily="18" charset="0"/>
              </a:rPr>
              <a:t>мероприятивного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»  уровня 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на 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уровень «системы ключевых дел» (как педагогических комплексов: урочных и внеурочных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);</a:t>
            </a:r>
            <a:endParaRPr lang="ru-RU" sz="18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Актуализация 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воспитательного потенциала учебного процесса через обращение к ценностным аспектам знаний, через </a:t>
            </a:r>
            <a:r>
              <a:rPr lang="ru-RU" sz="1800" b="1" dirty="0" err="1">
                <a:solidFill>
                  <a:srgbClr val="002060"/>
                </a:solidFill>
                <a:cs typeface="Times New Roman" pitchFamily="18" charset="0"/>
              </a:rPr>
              <a:t>межпредметную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 интеграцию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;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Поддержка на уровне школы процессов </a:t>
            </a:r>
            <a:r>
              <a:rPr lang="ru-RU" sz="1800" b="1" dirty="0" err="1" smtClean="0">
                <a:solidFill>
                  <a:srgbClr val="002060"/>
                </a:solidFill>
                <a:cs typeface="Times New Roman" pitchFamily="18" charset="0"/>
              </a:rPr>
              <a:t>коллективообразования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классов </a:t>
            </a:r>
            <a:b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(включение их в общешкольные события,  повышение статуса классного руководителя  в школе и др.);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Стимулирование детского </a:t>
            </a:r>
            <a:r>
              <a:rPr lang="ru-RU" sz="1800" b="1" dirty="0" err="1" smtClean="0">
                <a:solidFill>
                  <a:srgbClr val="002060"/>
                </a:solidFill>
                <a:cs typeface="Times New Roman" pitchFamily="18" charset="0"/>
              </a:rPr>
              <a:t>внутришкольного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самоуправления </a:t>
            </a:r>
            <a:b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(не копирование взрослого,  а режим </a:t>
            </a:r>
            <a:r>
              <a:rPr lang="ru-RU" sz="1800" b="1" dirty="0" err="1" smtClean="0">
                <a:solidFill>
                  <a:srgbClr val="002060"/>
                </a:solidFill>
                <a:cs typeface="Times New Roman" pitchFamily="18" charset="0"/>
              </a:rPr>
              <a:t>соуправления</a:t>
            </a:r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);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Обеспечение конструктивного взаимодействия и сотрудничества педагогического, ученического и родительского сообщества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в рамках общешкольного коллектива;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Обеспечение учебного процесса различными формами внеурочной занятости и дополнительного образования (повышающими качество обучения);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Поддержка профессионального самоопределения педагогов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в позиции воспитателя.</a:t>
            </a:r>
            <a:endParaRPr lang="ru-RU" sz="18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351440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я точно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знаю….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4716016" cy="50131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902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Тема Office</vt:lpstr>
      <vt:lpstr>Воспитательная система школы</vt:lpstr>
      <vt:lpstr>Воспитательная система:</vt:lpstr>
      <vt:lpstr> Воспитательная система   социально-педагогическое образование, которое включает  в себя   комплекс взаимосвязанных компонентов:  исходную концепцию,  деятельность,  субъектов деятельности,  отношения,  освоенную среду и управление,  обеспечивающее  интеграцию компонентов в целостную систему   </vt:lpstr>
      <vt:lpstr>           Функции воспитательной системы:  Развивающая  стимулирование позитивных  изменений в личности  всех субъектов воспитания; Интегрирующая  соединение в одно целое разрозненных и несогласованных воспитательных воздействий; Регулирующая упорядочение педагогических процессов  и их влияния на личность ребёнка; Защитная повышение уровня социальной защищённости детей и педагогов, нейтрализация влияния негативных факторов среды на ребёнка; Компенсирующая создание условий в школе для компенсации недостаточного участия семьи и социума в обеспечении жизнедеятельности ребёнка, его развитии; Корректирующая  осуществление педагогически целесообразной коррекции поведения ребёнка  с целью уменьшения силы негативного влияния  на развитие его личности.    </vt:lpstr>
      <vt:lpstr>Презентация PowerPoint</vt:lpstr>
      <vt:lpstr>Оценка эффективности ВС:</vt:lpstr>
      <vt:lpstr>Оценка эффективности ВС:</vt:lpstr>
      <vt:lpstr>Логика построения ВС</vt:lpstr>
      <vt:lpstr>Чего я точно  не знаю….</vt:lpstr>
      <vt:lpstr>Каковы же характеристики ВС, определяющие эффективность профилактики асоциальных проявлений в школьной среде?  </vt:lpstr>
      <vt:lpstr>             Воспитательная система-  ее наличие является главным условием профилактики!  Виды профилактики Первичная профилактика: охватывает всех школьников, направлена на развитие социально успешной личности Вторичная профилактика: охватывает работу с  детьми «группы риска» и их семьями Третичная профилактика: охватывает работу с детьми,  уже имеющими девиантное поведение (или развивающееся наркологическое заболевание)  и их семьями                        </vt:lpstr>
      <vt:lpstr>Сотрудничество всех субъектов воспитания!</vt:lpstr>
      <vt:lpstr>Повышение педагогической культуры родителей!</vt:lpstr>
      <vt:lpstr>Определяющая роль классного руководителя!</vt:lpstr>
      <vt:lpstr>Ценностное отношение к человеку!</vt:lpstr>
      <vt:lpstr>  Воспитание успешно  когда оно системно     В.А.Караковский  </vt:lpstr>
      <vt:lpstr> Технология создания ВС (по Е.Н.Степанову) </vt:lpstr>
      <vt:lpstr>Концепция ВС </vt:lpstr>
      <vt:lpstr>Концепция ВС </vt:lpstr>
      <vt:lpstr>Концепция ВС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 как ядро воспитательного пространства</dc:title>
  <dc:creator>FX</dc:creator>
  <cp:lastModifiedBy>Дом</cp:lastModifiedBy>
  <cp:revision>33</cp:revision>
  <dcterms:created xsi:type="dcterms:W3CDTF">2014-05-27T17:46:56Z</dcterms:created>
  <dcterms:modified xsi:type="dcterms:W3CDTF">2017-01-18T13:58:00Z</dcterms:modified>
</cp:coreProperties>
</file>